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6" r:id="rId4"/>
    <p:sldId id="268" r:id="rId5"/>
    <p:sldId id="267" r:id="rId6"/>
    <p:sldId id="259" r:id="rId7"/>
    <p:sldId id="264" r:id="rId8"/>
    <p:sldId id="263" r:id="rId9"/>
    <p:sldId id="265" r:id="rId10"/>
    <p:sldId id="271" r:id="rId11"/>
    <p:sldId id="272" r:id="rId12"/>
    <p:sldId id="270" r:id="rId13"/>
    <p:sldId id="274" r:id="rId14"/>
    <p:sldId id="258" r:id="rId15"/>
    <p:sldId id="273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36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0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40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381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362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712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77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00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30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44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456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3AB21-FD04-4647-B29E-F02E5E669575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7CFEBD-46FD-44C0-B6B3-77192774A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54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hyperlink" Target="https://agenda.wales/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hyperlink" Target="https://www.childline.org.uk/toolbox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bc.co.uk/bitesize/subjects/zqtnvcw" TargetMode="External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0" Type="http://schemas.openxmlformats.org/officeDocument/2006/relationships/hyperlink" Target="https://www.bbc.co.uk/teach/supermovers/pshe-collection/zng8vk7" TargetMode="External"/><Relationship Id="rId4" Type="http://schemas.openxmlformats.org/officeDocument/2006/relationships/hyperlink" Target="https://learning.nspcc.org.uk/safeguarding-child-protection-schools/teaching-resources-lesson-plans" TargetMode="External"/><Relationship Id="rId9" Type="http://schemas.openxmlformats.org/officeDocument/2006/relationships/hyperlink" Target="https://drive.google.com/drive/u/1/folders/1q9bgaKr0TlqMwM-pgdTK-INKEXMxMUDe" TargetMode="External"/><Relationship Id="rId1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/>
              <a:t>RSHE parent information talk </a:t>
            </a:r>
            <a:r>
              <a:rPr lang="en-US" sz="5400" dirty="0" smtClean="0"/>
              <a:t>June 2021</a:t>
            </a:r>
            <a:endParaRPr lang="en-US" sz="5400" dirty="0"/>
          </a:p>
        </p:txBody>
      </p:sp>
      <p:pic>
        <p:nvPicPr>
          <p:cNvPr id="2050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247" y="2013857"/>
            <a:ext cx="5723306" cy="322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47700" y="5105400"/>
            <a:ext cx="77724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Dale Hall Community Primary School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42865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u="sng" dirty="0">
                <a:solidFill>
                  <a:srgbClr val="002060"/>
                </a:solidFill>
              </a:rPr>
              <a:t>Parent survey results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6" t="29546" r="22534" b="7103"/>
          <a:stretch/>
        </p:blipFill>
        <p:spPr bwMode="auto">
          <a:xfrm>
            <a:off x="228600" y="1143000"/>
            <a:ext cx="8736120" cy="5555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5181600" y="5562600"/>
            <a:ext cx="6858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081155" y="3581400"/>
            <a:ext cx="6858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80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u="sng" dirty="0">
                <a:solidFill>
                  <a:srgbClr val="002060"/>
                </a:solidFill>
              </a:rPr>
              <a:t>Why is </a:t>
            </a:r>
            <a:r>
              <a:rPr lang="en-US" sz="3600" b="1" u="sng" dirty="0" smtClean="0">
                <a:solidFill>
                  <a:srgbClr val="002060"/>
                </a:solidFill>
              </a:rPr>
              <a:t>RSHE </a:t>
            </a:r>
            <a:r>
              <a:rPr lang="en-US" sz="3600" b="1" u="sng" dirty="0">
                <a:solidFill>
                  <a:srgbClr val="002060"/>
                </a:solidFill>
              </a:rPr>
              <a:t>so important? </a:t>
            </a:r>
            <a:br>
              <a:rPr lang="en-US" sz="3600" b="1" u="sng" dirty="0">
                <a:solidFill>
                  <a:srgbClr val="002060"/>
                </a:solidFill>
              </a:rPr>
            </a:br>
            <a:endParaRPr lang="en-US" sz="3600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5626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Children need to be able to embrace the challenges of creating a </a:t>
            </a:r>
            <a:r>
              <a:rPr lang="en-US" b="1" dirty="0"/>
              <a:t>happy and successful adult life. 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Pupils need knowledge and skills that will enable them to make </a:t>
            </a:r>
            <a:r>
              <a:rPr lang="en-US" b="1" dirty="0"/>
              <a:t>informed decisions about their wellbeing, health and </a:t>
            </a:r>
            <a:r>
              <a:rPr lang="en-US" b="1" dirty="0" smtClean="0"/>
              <a:t>relationships.</a:t>
            </a:r>
            <a:endParaRPr lang="en-US" b="1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Pupils need the ability </a:t>
            </a:r>
            <a:r>
              <a:rPr lang="en-US" dirty="0"/>
              <a:t>to make </a:t>
            </a:r>
            <a:r>
              <a:rPr lang="en-US" b="1" dirty="0"/>
              <a:t>sound decisions </a:t>
            </a:r>
            <a:r>
              <a:rPr lang="en-US" dirty="0"/>
              <a:t>when facing risks, challenges and complex contexts.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Pupils need to develop </a:t>
            </a:r>
            <a:r>
              <a:rPr lang="en-US" b="1" dirty="0"/>
              <a:t>resilience</a:t>
            </a:r>
            <a:r>
              <a:rPr lang="en-US" dirty="0"/>
              <a:t> and to know how and when to ask for help and where to access </a:t>
            </a:r>
            <a:r>
              <a:rPr lang="en-US" b="1" dirty="0"/>
              <a:t>support. </a:t>
            </a:r>
          </a:p>
        </p:txBody>
      </p:sp>
      <p:pic>
        <p:nvPicPr>
          <p:cNvPr id="6146" name="Picture 2" descr="Introducing the new RSE Curriculum in schools |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0"/>
            <a:ext cx="1828800" cy="129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Introducing the new RSE Curriculum in schools |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4" y="0"/>
            <a:ext cx="1828800" cy="129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75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u="sng" dirty="0" smtClean="0">
                <a:solidFill>
                  <a:srgbClr val="002060"/>
                </a:solidFill>
              </a:rPr>
              <a:t>New s</a:t>
            </a:r>
            <a:r>
              <a:rPr lang="en-US" b="1" u="sng" dirty="0" smtClean="0">
                <a:solidFill>
                  <a:srgbClr val="002060"/>
                </a:solidFill>
              </a:rPr>
              <a:t>tatutory </a:t>
            </a:r>
            <a:r>
              <a:rPr lang="en-US" b="1" u="sng" dirty="0">
                <a:solidFill>
                  <a:srgbClr val="002060"/>
                </a:solidFill>
              </a:rPr>
              <a:t>guidance</a:t>
            </a:r>
          </a:p>
        </p:txBody>
      </p:sp>
      <p:pic>
        <p:nvPicPr>
          <p:cNvPr id="5122" name="Picture 2" descr="DFE says RSE and Health education should complement Citizenship |  Association for Citizenship Teachi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753"/>
          <a:stretch/>
        </p:blipFill>
        <p:spPr bwMode="auto">
          <a:xfrm>
            <a:off x="76200" y="2514600"/>
            <a:ext cx="2209799" cy="212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1552133"/>
            <a:ext cx="6248399" cy="5077267"/>
          </a:xfrm>
        </p:spPr>
        <p:txBody>
          <a:bodyPr>
            <a:normAutofit fontScale="92500" lnSpcReduction="20000"/>
          </a:bodyPr>
          <a:lstStyle/>
          <a:p>
            <a:r>
              <a:rPr lang="en-US" sz="2800" b="1" dirty="0"/>
              <a:t>20 years </a:t>
            </a:r>
            <a:r>
              <a:rPr lang="en-US" sz="2800" dirty="0"/>
              <a:t>since RSE curriculum last reviewed!</a:t>
            </a:r>
          </a:p>
          <a:p>
            <a:endParaRPr lang="en-US" sz="2800" dirty="0"/>
          </a:p>
          <a:p>
            <a:r>
              <a:rPr lang="en-US" sz="2800" dirty="0"/>
              <a:t>The new guidance sets out what </a:t>
            </a:r>
            <a:r>
              <a:rPr lang="en-US" sz="2800" b="1" dirty="0"/>
              <a:t>must</a:t>
            </a:r>
            <a:r>
              <a:rPr lang="en-US" sz="2800" dirty="0"/>
              <a:t> be taught in both Primary and Secondary and the legal duties of schools regarding Relationships and Sex education </a:t>
            </a:r>
          </a:p>
          <a:p>
            <a:endParaRPr lang="en-US" sz="2800" dirty="0"/>
          </a:p>
          <a:p>
            <a:r>
              <a:rPr lang="en-US" sz="2800" dirty="0"/>
              <a:t>Schools are free to decide how they deliver the content within their current PSHE curriculum.</a:t>
            </a:r>
          </a:p>
          <a:p>
            <a:endParaRPr lang="en-US" sz="2800" dirty="0"/>
          </a:p>
          <a:p>
            <a:r>
              <a:rPr lang="en-US" sz="2800" dirty="0"/>
              <a:t>The guidance ensures that our curriculum is in line with the Equality act 2010</a:t>
            </a:r>
          </a:p>
        </p:txBody>
      </p:sp>
    </p:spTree>
    <p:extLst>
      <p:ext uri="{BB962C8B-B14F-4D97-AF65-F5344CB8AC3E}">
        <p14:creationId xmlns:p14="http://schemas.microsoft.com/office/powerpoint/2010/main" val="146977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002060"/>
                </a:solidFill>
              </a:rPr>
              <a:t>Why is </a:t>
            </a:r>
            <a:r>
              <a:rPr lang="en-US" b="1" u="sng" dirty="0" smtClean="0">
                <a:solidFill>
                  <a:srgbClr val="002060"/>
                </a:solidFill>
              </a:rPr>
              <a:t>RSHE </a:t>
            </a:r>
            <a:r>
              <a:rPr lang="en-US" b="1" u="sng" dirty="0" smtClean="0">
                <a:solidFill>
                  <a:srgbClr val="002060"/>
                </a:solidFill>
              </a:rPr>
              <a:t>even </a:t>
            </a:r>
            <a:r>
              <a:rPr lang="en-US" b="1" u="sng" dirty="0">
                <a:solidFill>
                  <a:srgbClr val="002060"/>
                </a:solidFill>
              </a:rPr>
              <a:t>more important now?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1295400"/>
            <a:ext cx="9144000" cy="571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The new RSE guidance for schools becomes statutory for all schools in September 2021.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Covid 19 school closures really did mean </a:t>
            </a:r>
            <a:r>
              <a:rPr lang="en-US" sz="2400" b="1" dirty="0"/>
              <a:t>unprecedented </a:t>
            </a:r>
            <a:r>
              <a:rPr lang="en-US" sz="2400" dirty="0" smtClean="0"/>
              <a:t>times </a:t>
            </a:r>
            <a:r>
              <a:rPr lang="en-US" sz="2400" dirty="0" smtClean="0"/>
              <a:t>for schools and </a:t>
            </a:r>
            <a:r>
              <a:rPr lang="en-US" sz="2400" dirty="0"/>
              <a:t>families. </a:t>
            </a:r>
            <a:r>
              <a:rPr lang="en-US" sz="2400" dirty="0" smtClean="0"/>
              <a:t>Some </a:t>
            </a:r>
            <a:r>
              <a:rPr lang="en-US" sz="2400" dirty="0"/>
              <a:t>relationships were strengthened but others were markedly strained.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/>
              <a:t>Updating </a:t>
            </a:r>
            <a:r>
              <a:rPr lang="en-US" sz="2400" dirty="0" smtClean="0"/>
              <a:t>RSHE </a:t>
            </a:r>
            <a:r>
              <a:rPr lang="en-US" sz="2400" dirty="0"/>
              <a:t>to ensure it is relevant to young people’s lives, supported by their families and provided in a timely and inclusive way, is </a:t>
            </a:r>
            <a:r>
              <a:rPr lang="en-US" sz="2400" b="1" dirty="0"/>
              <a:t>long overdue</a:t>
            </a:r>
            <a:r>
              <a:rPr lang="en-US" sz="2400" dirty="0"/>
              <a:t>. </a:t>
            </a:r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We are all still adjusting to a ‘new normal’ </a:t>
            </a:r>
            <a:r>
              <a:rPr lang="en-US" sz="2400" dirty="0" smtClean="0"/>
              <a:t> and will be for some time to come…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12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0782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Our policy at Dale Hall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295400"/>
            <a:ext cx="8534400" cy="3200400"/>
          </a:xfrm>
        </p:spPr>
        <p:txBody>
          <a:bodyPr>
            <a:normAutofit fontScale="55000" lnSpcReduction="20000"/>
          </a:bodyPr>
          <a:lstStyle/>
          <a:p>
            <a:r>
              <a:rPr lang="en-US" sz="4500" b="1" u="sng" dirty="0" smtClean="0">
                <a:solidFill>
                  <a:srgbClr val="0070C0"/>
                </a:solidFill>
                <a:cs typeface="Arial" panose="020B0604020202020204" pitchFamily="34" charset="0"/>
              </a:rPr>
              <a:t>Our statement:  </a:t>
            </a:r>
          </a:p>
          <a:p>
            <a:r>
              <a:rPr lang="en-US" sz="4500" dirty="0" smtClean="0">
                <a:cs typeface="Arial" panose="020B0604020202020204" pitchFamily="34" charset="0"/>
              </a:rPr>
              <a:t>At Dale Hall we value that young people are growing up in an increasingly complex world. This presents many positive and exciting opportunities, but also many challenges and risks. </a:t>
            </a:r>
          </a:p>
          <a:p>
            <a:r>
              <a:rPr lang="en-US" sz="4500" dirty="0" smtClean="0">
                <a:cs typeface="Arial" panose="020B0604020202020204" pitchFamily="34" charset="0"/>
              </a:rPr>
              <a:t>In this environment, children and young people need to know how to be safe and healthy, and how to manage their academic, personal, emotional, moral and social lives in a positive way. At Dale Hall we work hard to provide a framework in which sensitive discussions can take place. 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91000" y="46482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u="sng" dirty="0">
                <a:solidFill>
                  <a:srgbClr val="0070C0"/>
                </a:solidFill>
              </a:rPr>
              <a:t>At Dale Hall RSHE combines</a:t>
            </a:r>
            <a:endParaRPr lang="en-US" b="1" u="sng" dirty="0">
              <a:solidFill>
                <a:srgbClr val="0070C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PSHE- personal, social, health and economic (PSHE) education curriculum. 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Science- Biological aspects are taught within the Science curriculum</a:t>
            </a:r>
            <a:endParaRPr lang="en-US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RE- other aspects are included in religious education (RE).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44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749386"/>
            <a:ext cx="58674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48701"/>
            <a:ext cx="64389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14400" y="1524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EYFS pupil survey 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6781800" y="1828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Only 28% of pupils said all of the time.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410200"/>
            <a:ext cx="2958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We would like 100% of pupils to be confident with what respect means.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611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524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Year 1-3 pupil survey results</a:t>
            </a:r>
            <a:endParaRPr lang="en-US" sz="2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66775"/>
            <a:ext cx="570547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412" y="3810000"/>
            <a:ext cx="581977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81800" y="1828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Only 10% of pupils said all of the time.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72193" y="567131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We would like 100% of pupils to be confident with telling a trusted adult.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167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0"/>
            <a:ext cx="636520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152400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Year 4-6 pupil survey results</a:t>
            </a:r>
            <a:endParaRPr lang="en-US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256" y="3962400"/>
            <a:ext cx="5596656" cy="2660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9056" y="5701864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We would like 100% of pupils to be confident with telling a trusted adult.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6781800" y="1828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Only 7.5% of pupils said all of the time.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8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rgbClr val="002060"/>
                </a:solidFill>
              </a:rPr>
              <a:t>Government info for parents</a:t>
            </a:r>
            <a:endParaRPr lang="en-US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0" y="1295400"/>
            <a:ext cx="9144000" cy="571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44" y="1524000"/>
            <a:ext cx="8682956" cy="4116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31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5498"/>
            <a:ext cx="458536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792" y="2212398"/>
            <a:ext cx="4223353" cy="4407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093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rgbClr val="002060"/>
                </a:solidFill>
              </a:rPr>
              <a:t>Parent information</a:t>
            </a:r>
            <a:br>
              <a:rPr lang="en-US" b="1" u="sng" dirty="0">
                <a:solidFill>
                  <a:srgbClr val="002060"/>
                </a:solidFill>
              </a:rPr>
            </a:br>
            <a:endParaRPr lang="en-US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4876800" cy="57912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9600" dirty="0"/>
              <a:t>The new government guidance requires that schools involve parents and </a:t>
            </a:r>
            <a:r>
              <a:rPr lang="en-US" sz="9600" dirty="0" err="1"/>
              <a:t>carers</a:t>
            </a:r>
            <a:r>
              <a:rPr lang="en-US" sz="9600" dirty="0"/>
              <a:t> in planning and recommends </a:t>
            </a:r>
            <a:r>
              <a:rPr lang="en-US" sz="9600" b="1" dirty="0"/>
              <a:t>ongoing communication </a:t>
            </a:r>
            <a:r>
              <a:rPr lang="en-US" sz="9600" dirty="0"/>
              <a:t>with them about what will be taught and when.</a:t>
            </a:r>
          </a:p>
          <a:p>
            <a:pPr marL="0" indent="0">
              <a:buNone/>
            </a:pPr>
            <a:endParaRPr lang="en-US" sz="8000" dirty="0"/>
          </a:p>
          <a:p>
            <a:r>
              <a:rPr lang="en-US" sz="8000" b="1" dirty="0" smtClean="0"/>
              <a:t>Parent consultation- </a:t>
            </a:r>
            <a:r>
              <a:rPr lang="en-US" sz="8000" dirty="0" smtClean="0"/>
              <a:t>Earlier in the school year </a:t>
            </a:r>
            <a:r>
              <a:rPr lang="en-US" sz="8000" dirty="0" smtClean="0"/>
              <a:t>I </a:t>
            </a:r>
            <a:r>
              <a:rPr lang="en-US" sz="8000" dirty="0" smtClean="0"/>
              <a:t>set up a parent working group. We had a small group of volunteers of parents from Rec-Year 6 who helped with creating the Dale Hall policy and ensuring it met the needs of our pupils. </a:t>
            </a:r>
          </a:p>
          <a:p>
            <a:pPr marL="0" indent="0">
              <a:buNone/>
            </a:pPr>
            <a:endParaRPr lang="en-US" sz="8000" dirty="0" smtClean="0"/>
          </a:p>
          <a:p>
            <a:r>
              <a:rPr lang="en-US" sz="8000" dirty="0"/>
              <a:t>Schools must have a </a:t>
            </a:r>
            <a:r>
              <a:rPr lang="en-US" sz="8000" b="1" dirty="0"/>
              <a:t>written policy </a:t>
            </a:r>
            <a:r>
              <a:rPr lang="en-US" sz="8000" dirty="0"/>
              <a:t>for RSE and relationships education which is available to parents.</a:t>
            </a:r>
          </a:p>
          <a:p>
            <a:pPr marL="0" indent="0">
              <a:buNone/>
            </a:pPr>
            <a:endParaRPr lang="en-US" sz="8000" dirty="0"/>
          </a:p>
          <a:p>
            <a:r>
              <a:rPr lang="en-US" sz="8000" dirty="0" smtClean="0"/>
              <a:t>This policy </a:t>
            </a:r>
            <a:r>
              <a:rPr lang="en-US" sz="8000" dirty="0"/>
              <a:t>will be shared with parents once it has been approved by </a:t>
            </a:r>
            <a:r>
              <a:rPr lang="en-US" sz="8000" dirty="0" smtClean="0"/>
              <a:t>governors next week.</a:t>
            </a:r>
            <a:endParaRPr lang="en-US" sz="8000" dirty="0"/>
          </a:p>
          <a:p>
            <a:endParaRPr lang="en-US" sz="9600" dirty="0"/>
          </a:p>
          <a:p>
            <a:pPr marL="0" indent="0">
              <a:buNone/>
            </a:pPr>
            <a:endParaRPr lang="en-US" sz="80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399272"/>
            <a:ext cx="3625362" cy="408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08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u="sng" dirty="0" smtClean="0">
                <a:solidFill>
                  <a:srgbClr val="002060"/>
                </a:solidFill>
              </a:rPr>
              <a:t>Why are parents so crucial for RSHE to be successful?</a:t>
            </a:r>
            <a:r>
              <a:rPr lang="en-US" b="1" u="sng" dirty="0">
                <a:solidFill>
                  <a:srgbClr val="002060"/>
                </a:solidFill>
              </a:rPr>
              <a:t/>
            </a:r>
            <a:br>
              <a:rPr lang="en-US" b="1" u="sng" dirty="0">
                <a:solidFill>
                  <a:srgbClr val="002060"/>
                </a:solidFill>
              </a:rPr>
            </a:br>
            <a:endParaRPr lang="en-US" b="1" u="sng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534400" cy="548640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en-US" sz="9600" dirty="0" smtClean="0"/>
              <a:t>You as parents/</a:t>
            </a:r>
            <a:r>
              <a:rPr lang="en-US" sz="9600" dirty="0" err="1" smtClean="0"/>
              <a:t>carers</a:t>
            </a:r>
            <a:r>
              <a:rPr lang="en-US" sz="9600" dirty="0" smtClean="0"/>
              <a:t> </a:t>
            </a:r>
            <a:r>
              <a:rPr lang="en-US" sz="9600" dirty="0"/>
              <a:t>at Dale </a:t>
            </a:r>
            <a:r>
              <a:rPr lang="en-US" sz="9600" dirty="0" smtClean="0"/>
              <a:t>Hall:</a:t>
            </a:r>
          </a:p>
          <a:p>
            <a:pPr marL="0" indent="0">
              <a:buNone/>
            </a:pPr>
            <a:endParaRPr lang="en-US" sz="9600" dirty="0"/>
          </a:p>
          <a:p>
            <a:pPr marL="0" indent="0">
              <a:buNone/>
            </a:pPr>
            <a:r>
              <a:rPr lang="en-US" sz="9600" dirty="0" smtClean="0"/>
              <a:t>•have already supported the school </a:t>
            </a:r>
            <a:r>
              <a:rPr lang="en-US" sz="9600" dirty="0"/>
              <a:t>to shape the curriculum for relationships, health and sex education</a:t>
            </a:r>
          </a:p>
          <a:p>
            <a:pPr marL="0" indent="0">
              <a:buNone/>
            </a:pPr>
            <a:r>
              <a:rPr lang="en-US" sz="9600" dirty="0" smtClean="0"/>
              <a:t>•will communicate </a:t>
            </a:r>
            <a:r>
              <a:rPr lang="en-US" sz="9600" dirty="0"/>
              <a:t>openly and constructively with school staff regarding relationships, health and sex education</a:t>
            </a:r>
          </a:p>
          <a:p>
            <a:pPr marL="0" indent="0">
              <a:buNone/>
            </a:pPr>
            <a:r>
              <a:rPr lang="en-US" sz="9600" dirty="0" smtClean="0"/>
              <a:t>•will model </a:t>
            </a:r>
            <a:r>
              <a:rPr lang="en-US" sz="9600" dirty="0"/>
              <a:t>positive attitudes to relationships, health and sex education. </a:t>
            </a:r>
            <a:endParaRPr lang="en-US" sz="9600" dirty="0" smtClean="0"/>
          </a:p>
          <a:p>
            <a:pPr marL="0" indent="0">
              <a:buNone/>
            </a:pPr>
            <a:r>
              <a:rPr lang="en-US" sz="9600" dirty="0" smtClean="0"/>
              <a:t>•will support your child </a:t>
            </a:r>
            <a:r>
              <a:rPr lang="en-US" sz="9600" dirty="0"/>
              <a:t>by having open and honest follow up conversations at </a:t>
            </a:r>
            <a:r>
              <a:rPr lang="en-US" sz="9600" dirty="0" smtClean="0"/>
              <a:t>home</a:t>
            </a:r>
            <a:endParaRPr lang="en-US" sz="9600" dirty="0"/>
          </a:p>
          <a:p>
            <a:pPr marL="0" indent="0" algn="ctr">
              <a:buNone/>
            </a:pPr>
            <a:endParaRPr lang="en-US" sz="9600" dirty="0"/>
          </a:p>
          <a:p>
            <a:pPr marL="0" indent="0">
              <a:buNone/>
            </a:pPr>
            <a:endParaRPr lang="en-US" sz="80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17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1896" y="2650775"/>
            <a:ext cx="6400800" cy="154022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What resources do our teachers have access to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2438400"/>
            <a:ext cx="1938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2"/>
              </a:rPr>
              <a:t>Toolbox | </a:t>
            </a:r>
            <a:r>
              <a:rPr lang="en-US" dirty="0" err="1" smtClean="0">
                <a:hlinkClick r:id="rId2"/>
              </a:rPr>
              <a:t>Childline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15533"/>
            <a:ext cx="28670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154144" y="5975865"/>
            <a:ext cx="2989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4"/>
              </a:rPr>
              <a:t>Teaching resources and lesson plans | NSPCC Learning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132" y="4910553"/>
            <a:ext cx="1981200" cy="1003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451538" y="5929699"/>
            <a:ext cx="3850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6"/>
              </a:rPr>
              <a:t>KS2 PSHE and Citizenship - BBC Bitesize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05" y="4746371"/>
            <a:ext cx="2026133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982" y="719668"/>
            <a:ext cx="1466850" cy="1016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5925544" y="1896546"/>
            <a:ext cx="2707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9"/>
              </a:rPr>
              <a:t>PSHE </a:t>
            </a:r>
            <a:r>
              <a:rPr lang="en-US" dirty="0" err="1" smtClean="0">
                <a:hlinkClick r:id="rId9"/>
              </a:rPr>
              <a:t>Twinkl</a:t>
            </a:r>
            <a:r>
              <a:rPr lang="en-US" dirty="0" smtClean="0">
                <a:hlinkClick r:id="rId9"/>
              </a:rPr>
              <a:t> - Google Drive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528377" y="181126"/>
            <a:ext cx="1805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10"/>
              </a:rPr>
              <a:t>PSHE - BBC Teach</a:t>
            </a:r>
            <a:endParaRPr lang="en-US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538" y="550458"/>
            <a:ext cx="12573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80693"/>
            <a:ext cx="2060310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52400" y="5104630"/>
            <a:ext cx="89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13"/>
              </a:rPr>
              <a:t>Agenda</a:t>
            </a:r>
            <a:endParaRPr lang="en-US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132" y="3276600"/>
            <a:ext cx="1981200" cy="5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29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5600" y="533400"/>
            <a:ext cx="5562600" cy="1470025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/>
              <a:t>So what’s next for Dale Hall?</a:t>
            </a:r>
            <a:endParaRPr lang="en-US" sz="5400" dirty="0"/>
          </a:p>
        </p:txBody>
      </p:sp>
      <p:pic>
        <p:nvPicPr>
          <p:cNvPr id="2050" name="Picture 2" descr="See the source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515064" cy="141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47700" y="2514600"/>
            <a:ext cx="7772400" cy="3352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-Policy to be approved by governors</a:t>
            </a:r>
          </a:p>
          <a:p>
            <a:endParaRPr lang="en-US" sz="5400" dirty="0" smtClean="0"/>
          </a:p>
          <a:p>
            <a:r>
              <a:rPr lang="en-US" sz="5400" dirty="0" smtClean="0"/>
              <a:t>-Policy to be </a:t>
            </a:r>
            <a:r>
              <a:rPr lang="en-US" sz="5400" dirty="0" smtClean="0"/>
              <a:t>shared with parents</a:t>
            </a:r>
          </a:p>
          <a:p>
            <a:endParaRPr lang="en-US" sz="5400" dirty="0" smtClean="0"/>
          </a:p>
          <a:p>
            <a:r>
              <a:rPr lang="en-US" sz="5400" dirty="0" smtClean="0"/>
              <a:t>-Curriculum to become statutory from September 2021</a:t>
            </a:r>
          </a:p>
          <a:p>
            <a:endParaRPr lang="en-US" sz="5400" dirty="0"/>
          </a:p>
          <a:p>
            <a:r>
              <a:rPr lang="en-US" sz="5400" dirty="0" smtClean="0"/>
              <a:t>-Staff training to continue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36464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238857"/>
            <a:ext cx="7772400" cy="1470025"/>
          </a:xfrm>
        </p:spPr>
        <p:txBody>
          <a:bodyPr>
            <a:noAutofit/>
          </a:bodyPr>
          <a:lstStyle/>
          <a:p>
            <a:r>
              <a:rPr lang="en-US" sz="3200" dirty="0" smtClean="0"/>
              <a:t>Please get in contact if you have any further questions or would like to be involved in any future working group activities.</a:t>
            </a:r>
            <a:endParaRPr lang="en-US" sz="3200" dirty="0"/>
          </a:p>
        </p:txBody>
      </p:sp>
      <p:pic>
        <p:nvPicPr>
          <p:cNvPr id="2050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522" y="2098964"/>
            <a:ext cx="4804753" cy="270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47699" y="228600"/>
            <a:ext cx="7772400" cy="1752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Thank you so much for listening today.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9495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781</Words>
  <Application>Microsoft Office PowerPoint</Application>
  <PresentationFormat>On-screen Show (4:3)</PresentationFormat>
  <Paragraphs>81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RSHE parent information talk June 2021</vt:lpstr>
      <vt:lpstr>Parent survey results</vt:lpstr>
      <vt:lpstr>Why is RSHE so important?  </vt:lpstr>
      <vt:lpstr>New statutory guidance</vt:lpstr>
      <vt:lpstr>Why is RSHE even more important now?</vt:lpstr>
      <vt:lpstr>Our policy at Dale Hall</vt:lpstr>
      <vt:lpstr>PowerPoint Presentation</vt:lpstr>
      <vt:lpstr>PowerPoint Presentation</vt:lpstr>
      <vt:lpstr>PowerPoint Presentation</vt:lpstr>
      <vt:lpstr>Government info for parents</vt:lpstr>
      <vt:lpstr>PowerPoint Presentation</vt:lpstr>
      <vt:lpstr>Parent information </vt:lpstr>
      <vt:lpstr>Why are parents so crucial for RSHE to be successful? </vt:lpstr>
      <vt:lpstr>What resources do our teachers have access to?</vt:lpstr>
      <vt:lpstr>So what’s next for Dale Hall?</vt:lpstr>
      <vt:lpstr>Please get in contact if you have any further questions or would like to be involved in any future working group activities.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RSHE updates</dc:title>
  <dc:creator>Jade Nixon</dc:creator>
  <cp:lastModifiedBy>Jade Nixon</cp:lastModifiedBy>
  <cp:revision>54</cp:revision>
  <dcterms:created xsi:type="dcterms:W3CDTF">2021-05-24T12:54:18Z</dcterms:created>
  <dcterms:modified xsi:type="dcterms:W3CDTF">2021-06-11T12:26:21Z</dcterms:modified>
</cp:coreProperties>
</file>